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81813" cy="9296400"/>
  <p:embeddedFontLst>
    <p:embeddedFont>
      <p:font typeface="Open Sans" panose="020B0606030504020204" pitchFamily="34" charset="0"/>
      <p:regular r:id="rId3"/>
      <p:bold r:id="rId4"/>
      <p:italic r:id="rId5"/>
      <p:boldItalic r:id="rId6"/>
    </p:embeddedFont>
    <p:embeddedFont>
      <p:font typeface="Bree Serif" panose="020B0604020202020204" charset="0"/>
      <p:regular r:id="rId7"/>
    </p:embeddedFont>
  </p:embeddedFontLst>
  <p:custDataLst>
    <p:tags r:id="rId8"/>
  </p:custDataLst>
  <p:defaultTextStyle>
    <a:defPPr>
      <a:defRPr lang="en-US"/>
    </a:defPPr>
    <a:lvl1pPr algn="l" rtl="0" fontAlgn="base">
      <a:spcBef>
        <a:spcPct val="0"/>
      </a:spcBef>
      <a:spcAft>
        <a:spcPct val="0"/>
      </a:spcAft>
      <a:defRPr sz="3500" kern="1200">
        <a:solidFill>
          <a:schemeClr val="tx1"/>
        </a:solidFill>
        <a:latin typeface="Arial"/>
        <a:ea typeface="+mn-ea"/>
        <a:cs typeface="+mn-cs"/>
      </a:defRPr>
    </a:lvl1pPr>
    <a:lvl2pPr marL="457200" algn="l" rtl="0" fontAlgn="base">
      <a:spcBef>
        <a:spcPct val="0"/>
      </a:spcBef>
      <a:spcAft>
        <a:spcPct val="0"/>
      </a:spcAft>
      <a:defRPr sz="3500" kern="1200">
        <a:solidFill>
          <a:schemeClr val="tx1"/>
        </a:solidFill>
        <a:latin typeface="Arial"/>
        <a:ea typeface="+mn-ea"/>
        <a:cs typeface="+mn-cs"/>
      </a:defRPr>
    </a:lvl2pPr>
    <a:lvl3pPr marL="914400" algn="l" rtl="0" fontAlgn="base">
      <a:spcBef>
        <a:spcPct val="0"/>
      </a:spcBef>
      <a:spcAft>
        <a:spcPct val="0"/>
      </a:spcAft>
      <a:defRPr sz="3500" kern="1200">
        <a:solidFill>
          <a:schemeClr val="tx1"/>
        </a:solidFill>
        <a:latin typeface="Arial"/>
        <a:ea typeface="+mn-ea"/>
        <a:cs typeface="+mn-cs"/>
      </a:defRPr>
    </a:lvl3pPr>
    <a:lvl4pPr marL="1371600" algn="l" rtl="0" fontAlgn="base">
      <a:spcBef>
        <a:spcPct val="0"/>
      </a:spcBef>
      <a:spcAft>
        <a:spcPct val="0"/>
      </a:spcAft>
      <a:defRPr sz="3500" kern="1200">
        <a:solidFill>
          <a:schemeClr val="tx1"/>
        </a:solidFill>
        <a:latin typeface="Arial"/>
        <a:ea typeface="+mn-ea"/>
        <a:cs typeface="+mn-cs"/>
      </a:defRPr>
    </a:lvl4pPr>
    <a:lvl5pPr marL="1828800" algn="l" rtl="0" fontAlgn="base">
      <a:spcBef>
        <a:spcPct val="0"/>
      </a:spcBef>
      <a:spcAft>
        <a:spcPct val="0"/>
      </a:spcAft>
      <a:defRPr sz="3500" kern="1200">
        <a:solidFill>
          <a:schemeClr val="tx1"/>
        </a:solidFill>
        <a:latin typeface="Arial"/>
        <a:ea typeface="+mn-ea"/>
        <a:cs typeface="+mn-cs"/>
      </a:defRPr>
    </a:lvl5pPr>
    <a:lvl6pPr marL="2286000" algn="l" defTabSz="914400" rtl="0" eaLnBrk="1" latinLnBrk="0" hangingPunct="1">
      <a:defRPr sz="3500" kern="1200">
        <a:solidFill>
          <a:schemeClr val="tx1"/>
        </a:solidFill>
        <a:latin typeface="Arial"/>
        <a:ea typeface="+mn-ea"/>
        <a:cs typeface="+mn-cs"/>
      </a:defRPr>
    </a:lvl6pPr>
    <a:lvl7pPr marL="2743200" algn="l" defTabSz="914400" rtl="0" eaLnBrk="1" latinLnBrk="0" hangingPunct="1">
      <a:defRPr sz="3500" kern="1200">
        <a:solidFill>
          <a:schemeClr val="tx1"/>
        </a:solidFill>
        <a:latin typeface="Arial"/>
        <a:ea typeface="+mn-ea"/>
        <a:cs typeface="+mn-cs"/>
      </a:defRPr>
    </a:lvl7pPr>
    <a:lvl8pPr marL="3200400" algn="l" defTabSz="914400" rtl="0" eaLnBrk="1" latinLnBrk="0" hangingPunct="1">
      <a:defRPr sz="3500" kern="1200">
        <a:solidFill>
          <a:schemeClr val="tx1"/>
        </a:solidFill>
        <a:latin typeface="Arial"/>
        <a:ea typeface="+mn-ea"/>
        <a:cs typeface="+mn-cs"/>
      </a:defRPr>
    </a:lvl8pPr>
    <a:lvl9pPr marL="3657600" algn="l" defTabSz="914400" rtl="0" eaLnBrk="1" latinLnBrk="0" hangingPunct="1">
      <a:defRPr sz="3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4B4B4B"/>
    <a:srgbClr val="C8C8C8"/>
    <a:srgbClr val="FF3232"/>
    <a:srgbClr val="E1B4B4"/>
    <a:srgbClr val="EAEAEA"/>
    <a:srgbClr val="FFFFB3"/>
    <a:srgbClr val="FFFFD1"/>
    <a:srgbClr val="FFFF99"/>
    <a:srgbClr val="FEFD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599" autoAdjust="0"/>
    <p:restoredTop sz="96530" autoAdjust="0"/>
  </p:normalViewPr>
  <p:slideViewPr>
    <p:cSldViewPr>
      <p:cViewPr>
        <p:scale>
          <a:sx n="50" d="100"/>
          <a:sy n="50" d="100"/>
        </p:scale>
        <p:origin x="2100" y="-6564"/>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18" y="10226279"/>
            <a:ext cx="37308368" cy="7055644"/>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2834" y="18653522"/>
            <a:ext cx="30725532" cy="8412956"/>
          </a:xfrm>
        </p:spPr>
        <p:txBody>
          <a:bodyPr/>
          <a:lstStyle>
            <a:defPPr>
              <a:defRPr kern="1200" smtId="4294967295"/>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92635E1-84E5-4F13-B43E-37D2FAED0D2C}" type="slidenum">
              <a:rPr lang="en-US"/>
              <a:pPr>
                <a:defRPr/>
              </a:pPr>
              <a:t>‹#›</a:t>
            </a:fld>
            <a:endParaRPr lang="en-US"/>
          </a:p>
        </p:txBody>
      </p:sp>
    </p:spTree>
    <p:extLst>
      <p:ext uri="{BB962C8B-B14F-4D97-AF65-F5344CB8AC3E}">
        <p14:creationId xmlns:p14="http://schemas.microsoft.com/office/powerpoint/2010/main" val="24517502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60A6F3F-9C8B-44CE-BED2-1CF41933011C}" type="slidenum">
              <a:rPr lang="en-US"/>
              <a:pPr>
                <a:defRPr/>
              </a:pPr>
              <a:t>‹#›</a:t>
            </a:fld>
            <a:endParaRPr lang="en-US"/>
          </a:p>
        </p:txBody>
      </p:sp>
    </p:spTree>
    <p:extLst>
      <p:ext uri="{BB962C8B-B14F-4D97-AF65-F5344CB8AC3E}">
        <p14:creationId xmlns:p14="http://schemas.microsoft.com/office/powerpoint/2010/main" val="13795466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8022"/>
            <a:ext cx="9876367" cy="2808803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2867" y="1318022"/>
            <a:ext cx="29425900" cy="2808803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36F67EB-EDCF-4E87-986D-D9362CB4B02A}" type="slidenum">
              <a:rPr lang="en-US"/>
              <a:pPr>
                <a:defRPr/>
              </a:pPr>
              <a:t>‹#›</a:t>
            </a:fld>
            <a:endParaRPr lang="en-US"/>
          </a:p>
        </p:txBody>
      </p:sp>
    </p:spTree>
    <p:extLst>
      <p:ext uri="{BB962C8B-B14F-4D97-AF65-F5344CB8AC3E}">
        <p14:creationId xmlns:p14="http://schemas.microsoft.com/office/powerpoint/2010/main" val="5419277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D3195DB-34A1-4119-A215-F62A5FE6440B}" type="slidenum">
              <a:rPr lang="en-US"/>
              <a:pPr>
                <a:defRPr/>
              </a:pPr>
              <a:t>‹#›</a:t>
            </a:fld>
            <a:endParaRPr lang="en-US"/>
          </a:p>
        </p:txBody>
      </p:sp>
    </p:spTree>
    <p:extLst>
      <p:ext uri="{BB962C8B-B14F-4D97-AF65-F5344CB8AC3E}">
        <p14:creationId xmlns:p14="http://schemas.microsoft.com/office/powerpoint/2010/main" val="11518339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2644"/>
            <a:ext cx="37308368" cy="6538913"/>
          </a:xfrm>
        </p:spPr>
        <p:txBody>
          <a:bodyPr anchor="t"/>
          <a:lstStyle>
            <a:defPPr>
              <a:defRPr kern="1200" smtId="4294967295"/>
            </a:defPPr>
            <a:lvl1pPr algn="l">
              <a:defRPr sz="3000" b="1" cap="all"/>
            </a:lvl1pPr>
          </a:lstStyle>
          <a:p>
            <a:r>
              <a:rPr lang="en-US"/>
              <a:t>Click to edit Master title style</a:t>
            </a:r>
          </a:p>
        </p:txBody>
      </p:sp>
      <p:sp>
        <p:nvSpPr>
          <p:cNvPr id="3" name="Text Placeholder 2"/>
          <p:cNvSpPr>
            <a:spLocks noGrp="1"/>
          </p:cNvSpPr>
          <p:nvPr>
            <p:ph type="body" idx="1"/>
          </p:nvPr>
        </p:nvSpPr>
        <p:spPr>
          <a:xfrm>
            <a:off x="3467101" y="13951744"/>
            <a:ext cx="37308368" cy="7200900"/>
          </a:xfrm>
        </p:spPr>
        <p:txBody>
          <a:bodyPr anchor="b"/>
          <a:lstStyle>
            <a:defPPr>
              <a:defRPr kern="1200" smtId="4294967295"/>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0D09999-C139-4E94-B477-200ECFECFBA2}" type="slidenum">
              <a:rPr lang="en-US"/>
              <a:pPr>
                <a:defRPr/>
              </a:pPr>
              <a:t>‹#›</a:t>
            </a:fld>
            <a:endParaRPr lang="en-US"/>
          </a:p>
        </p:txBody>
      </p:sp>
    </p:spTree>
    <p:extLst>
      <p:ext uri="{BB962C8B-B14F-4D97-AF65-F5344CB8AC3E}">
        <p14:creationId xmlns:p14="http://schemas.microsoft.com/office/powerpoint/2010/main" val="5952993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2867" y="7680722"/>
            <a:ext cx="19651132" cy="21725334"/>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47200" y="7680722"/>
            <a:ext cx="19651132" cy="21725334"/>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CC60876-B1C0-4410-8573-5412B519133D}" type="slidenum">
              <a:rPr lang="en-US"/>
              <a:pPr>
                <a:defRPr/>
              </a:pPr>
              <a:t>‹#›</a:t>
            </a:fld>
            <a:endParaRPr lang="en-US"/>
          </a:p>
        </p:txBody>
      </p:sp>
    </p:spTree>
    <p:extLst>
      <p:ext uri="{BB962C8B-B14F-4D97-AF65-F5344CB8AC3E}">
        <p14:creationId xmlns:p14="http://schemas.microsoft.com/office/powerpoint/2010/main" val="295881697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8022"/>
            <a:ext cx="39501232"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985" y="7368778"/>
            <a:ext cx="19392900" cy="3070622"/>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194985" y="10439401"/>
            <a:ext cx="19392900" cy="18966656"/>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968" y="7368778"/>
            <a:ext cx="19399252" cy="3070622"/>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2296968" y="10439401"/>
            <a:ext cx="19399252" cy="18966656"/>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5C81FEE9-9B80-4F2A-956D-065E37A727D4}" type="slidenum">
              <a:rPr lang="en-US"/>
              <a:pPr>
                <a:defRPr/>
              </a:pPr>
              <a:t>‹#›</a:t>
            </a:fld>
            <a:endParaRPr lang="en-US"/>
          </a:p>
        </p:txBody>
      </p:sp>
    </p:spTree>
    <p:extLst>
      <p:ext uri="{BB962C8B-B14F-4D97-AF65-F5344CB8AC3E}">
        <p14:creationId xmlns:p14="http://schemas.microsoft.com/office/powerpoint/2010/main" val="11327319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3015E0EE-8FC2-494C-80EA-877234696199}" type="slidenum">
              <a:rPr lang="en-US"/>
              <a:pPr>
                <a:defRPr/>
              </a:pPr>
              <a:t>‹#›</a:t>
            </a:fld>
            <a:endParaRPr lang="en-US"/>
          </a:p>
        </p:txBody>
      </p:sp>
    </p:spTree>
    <p:extLst>
      <p:ext uri="{BB962C8B-B14F-4D97-AF65-F5344CB8AC3E}">
        <p14:creationId xmlns:p14="http://schemas.microsoft.com/office/powerpoint/2010/main" val="36606948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9DFD8BC5-FEAE-4CD8-9AC4-640BB6EAE280}" type="slidenum">
              <a:rPr lang="en-US"/>
              <a:pPr>
                <a:defRPr/>
              </a:pPr>
              <a:t>‹#›</a:t>
            </a:fld>
            <a:endParaRPr lang="en-US"/>
          </a:p>
        </p:txBody>
      </p:sp>
    </p:spTree>
    <p:extLst>
      <p:ext uri="{BB962C8B-B14F-4D97-AF65-F5344CB8AC3E}">
        <p14:creationId xmlns:p14="http://schemas.microsoft.com/office/powerpoint/2010/main" val="291781282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0879"/>
            <a:ext cx="14439900" cy="5578078"/>
          </a:xfrm>
        </p:spPr>
        <p:txBody>
          <a:bodyPr anchor="b"/>
          <a:lstStyle>
            <a:defPPr>
              <a:defRPr kern="1200" smtId="4294967295"/>
            </a:defPPr>
            <a:lvl1pPr algn="l">
              <a:defRPr sz="1500" b="1"/>
            </a:lvl1pPr>
          </a:lstStyle>
          <a:p>
            <a:r>
              <a:rPr lang="en-US"/>
              <a:t>Click to edit Master title style</a:t>
            </a:r>
          </a:p>
        </p:txBody>
      </p:sp>
      <p:sp>
        <p:nvSpPr>
          <p:cNvPr id="3" name="Content Placeholder 2"/>
          <p:cNvSpPr>
            <a:spLocks noGrp="1"/>
          </p:cNvSpPr>
          <p:nvPr>
            <p:ph idx="1"/>
          </p:nvPr>
        </p:nvSpPr>
        <p:spPr>
          <a:xfrm>
            <a:off x="17159818" y="1310878"/>
            <a:ext cx="24536400" cy="28095178"/>
          </a:xfrm>
        </p:spPr>
        <p:txBody>
          <a:bodyPr/>
          <a:lstStyle>
            <a:defPPr>
              <a:defRPr kern="1200" smtId="4294967295"/>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985" y="6888956"/>
            <a:ext cx="14439900" cy="22517100"/>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4B659F8-F290-4B1F-9DE5-08C57403E385}" type="slidenum">
              <a:rPr lang="en-US"/>
              <a:pPr>
                <a:defRPr/>
              </a:pPr>
              <a:t>‹#›</a:t>
            </a:fld>
            <a:endParaRPr lang="en-US"/>
          </a:p>
        </p:txBody>
      </p:sp>
    </p:spTree>
    <p:extLst>
      <p:ext uri="{BB962C8B-B14F-4D97-AF65-F5344CB8AC3E}">
        <p14:creationId xmlns:p14="http://schemas.microsoft.com/office/powerpoint/2010/main" val="22427364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134" y="23043356"/>
            <a:ext cx="26335568" cy="2719388"/>
          </a:xfrm>
        </p:spPr>
        <p:txBody>
          <a:bodyPr anchor="b"/>
          <a:lstStyle>
            <a:defPPr>
              <a:defRPr kern="1200" smtId="4294967295"/>
            </a:defPPr>
            <a:lvl1pPr algn="l">
              <a:defRPr sz="1500" b="1"/>
            </a:lvl1pPr>
          </a:lstStyle>
          <a:p>
            <a:r>
              <a:rPr lang="en-US"/>
              <a:t>Click to edit Master title style</a:t>
            </a:r>
          </a:p>
        </p:txBody>
      </p:sp>
      <p:sp>
        <p:nvSpPr>
          <p:cNvPr id="3" name="Picture Placeholder 2"/>
          <p:cNvSpPr>
            <a:spLocks noGrp="1"/>
          </p:cNvSpPr>
          <p:nvPr>
            <p:ph type="pic" idx="1"/>
          </p:nvPr>
        </p:nvSpPr>
        <p:spPr>
          <a:xfrm>
            <a:off x="8602134" y="2940844"/>
            <a:ext cx="26335568" cy="19751280"/>
          </a:xfrm>
        </p:spPr>
        <p:txBody>
          <a:bodyPr/>
          <a:lstStyle>
            <a:defPPr>
              <a:defRPr kern="1200" smtId="4294967295"/>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602134" y="25762744"/>
            <a:ext cx="26335568" cy="3863579"/>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BEE6216-8EDC-47E6-B758-9DADFEBD3721}" type="slidenum">
              <a:rPr lang="en-US"/>
              <a:pPr>
                <a:defRPr/>
              </a:pPr>
              <a:t>‹#›</a:t>
            </a:fld>
            <a:endParaRPr lang="en-US"/>
          </a:p>
        </p:txBody>
      </p:sp>
    </p:spTree>
    <p:extLst>
      <p:ext uri="{BB962C8B-B14F-4D97-AF65-F5344CB8AC3E}">
        <p14:creationId xmlns:p14="http://schemas.microsoft.com/office/powerpoint/2010/main" val="28043823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2867" y="1318022"/>
            <a:ext cx="3950546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2867" y="7680722"/>
            <a:ext cx="39505468" cy="21725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2867" y="29977556"/>
            <a:ext cx="1024466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defTabSz="3292079">
              <a:defRPr sz="5025">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4468" y="29977556"/>
            <a:ext cx="1390226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algn="ctr" defTabSz="3292079">
              <a:defRPr sz="5025">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3668" y="29977556"/>
            <a:ext cx="1024466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algn="r" defTabSz="3292079">
              <a:defRPr sz="5025">
                <a:latin typeface="Arial" pitchFamily="34" charset="0"/>
              </a:defRPr>
            </a:lvl1pPr>
          </a:lstStyle>
          <a:p>
            <a:pPr>
              <a:defRPr/>
            </a:pPr>
            <a:fld id="{2E84C739-9377-45E7-B2FE-AF118EBE9EF2}"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smtId="4294967295">
                <a:solidFill>
                  <a:srgbClr val="808080"/>
                </a:solidFill>
              </a:rPr>
              <a:t>Template ID: pragmaticgraphite  Size: tri-fold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292079" rtl="0" eaLnBrk="0" fontAlgn="base" hangingPunct="0">
        <a:spcBef>
          <a:spcPct val="0"/>
        </a:spcBef>
        <a:spcAft>
          <a:spcPct val="0"/>
        </a:spcAft>
        <a:defRPr sz="15900">
          <a:solidFill>
            <a:schemeClr val="tx2"/>
          </a:solidFill>
          <a:latin typeface="+mj-lt"/>
          <a:ea typeface="+mj-ea"/>
          <a:cs typeface="+mj-cs"/>
        </a:defRPr>
      </a:lvl1pPr>
      <a:lvl2pPr algn="ctr" defTabSz="3292079" rtl="0" eaLnBrk="0" fontAlgn="base" hangingPunct="0">
        <a:spcBef>
          <a:spcPct val="0"/>
        </a:spcBef>
        <a:spcAft>
          <a:spcPct val="0"/>
        </a:spcAft>
        <a:defRPr sz="15900">
          <a:solidFill>
            <a:schemeClr val="tx2"/>
          </a:solidFill>
          <a:latin typeface="Arial" pitchFamily="34" charset="0"/>
        </a:defRPr>
      </a:lvl2pPr>
      <a:lvl3pPr algn="ctr" defTabSz="3292079" rtl="0" eaLnBrk="0" fontAlgn="base" hangingPunct="0">
        <a:spcBef>
          <a:spcPct val="0"/>
        </a:spcBef>
        <a:spcAft>
          <a:spcPct val="0"/>
        </a:spcAft>
        <a:defRPr sz="15900">
          <a:solidFill>
            <a:schemeClr val="tx2"/>
          </a:solidFill>
          <a:latin typeface="Arial" pitchFamily="34" charset="0"/>
        </a:defRPr>
      </a:lvl3pPr>
      <a:lvl4pPr algn="ctr" defTabSz="3292079" rtl="0" eaLnBrk="0" fontAlgn="base" hangingPunct="0">
        <a:spcBef>
          <a:spcPct val="0"/>
        </a:spcBef>
        <a:spcAft>
          <a:spcPct val="0"/>
        </a:spcAft>
        <a:defRPr sz="15900">
          <a:solidFill>
            <a:schemeClr val="tx2"/>
          </a:solidFill>
          <a:latin typeface="Arial" pitchFamily="34" charset="0"/>
        </a:defRPr>
      </a:lvl4pPr>
      <a:lvl5pPr algn="ctr" defTabSz="3292079" rtl="0" eaLnBrk="0" fontAlgn="base" hangingPunct="0">
        <a:spcBef>
          <a:spcPct val="0"/>
        </a:spcBef>
        <a:spcAft>
          <a:spcPct val="0"/>
        </a:spcAft>
        <a:defRPr sz="15900">
          <a:solidFill>
            <a:schemeClr val="tx2"/>
          </a:solidFill>
          <a:latin typeface="Arial" pitchFamily="34" charset="0"/>
        </a:defRPr>
      </a:lvl5pPr>
      <a:lvl6pPr marL="342900" algn="ctr" defTabSz="3292079" rtl="0" fontAlgn="base">
        <a:spcBef>
          <a:spcPct val="0"/>
        </a:spcBef>
        <a:spcAft>
          <a:spcPct val="0"/>
        </a:spcAft>
        <a:defRPr sz="15900">
          <a:solidFill>
            <a:schemeClr val="tx2"/>
          </a:solidFill>
          <a:latin typeface="Arial" pitchFamily="34" charset="0"/>
        </a:defRPr>
      </a:lvl6pPr>
      <a:lvl7pPr marL="685800" algn="ctr" defTabSz="3292079" rtl="0" fontAlgn="base">
        <a:spcBef>
          <a:spcPct val="0"/>
        </a:spcBef>
        <a:spcAft>
          <a:spcPct val="0"/>
        </a:spcAft>
        <a:defRPr sz="15900">
          <a:solidFill>
            <a:schemeClr val="tx2"/>
          </a:solidFill>
          <a:latin typeface="Arial" pitchFamily="34" charset="0"/>
        </a:defRPr>
      </a:lvl7pPr>
      <a:lvl8pPr marL="1028700" algn="ctr" defTabSz="3292079" rtl="0" fontAlgn="base">
        <a:spcBef>
          <a:spcPct val="0"/>
        </a:spcBef>
        <a:spcAft>
          <a:spcPct val="0"/>
        </a:spcAft>
        <a:defRPr sz="15900">
          <a:solidFill>
            <a:schemeClr val="tx2"/>
          </a:solidFill>
          <a:latin typeface="Arial" pitchFamily="34" charset="0"/>
        </a:defRPr>
      </a:lvl8pPr>
      <a:lvl9pPr marL="1371600" algn="ctr" defTabSz="3292079" rtl="0" fontAlgn="base">
        <a:spcBef>
          <a:spcPct val="0"/>
        </a:spcBef>
        <a:spcAft>
          <a:spcPct val="0"/>
        </a:spcAft>
        <a:defRPr sz="15900">
          <a:solidFill>
            <a:schemeClr val="tx2"/>
          </a:solidFill>
          <a:latin typeface="Arial" pitchFamily="34" charset="0"/>
        </a:defRPr>
      </a:lvl9pPr>
    </p:titleStyle>
    <p:bodyStyle>
      <a:defPPr>
        <a:defRPr kern="1200" smtId="4294967295"/>
      </a:defPPr>
      <a:lvl1pPr marL="1233488" indent="-1233488" algn="l" defTabSz="3292079" rtl="0" eaLnBrk="0" fontAlgn="base" hangingPunct="0">
        <a:spcBef>
          <a:spcPct val="20000"/>
        </a:spcBef>
        <a:spcAft>
          <a:spcPct val="0"/>
        </a:spcAft>
        <a:buChar char="•"/>
        <a:defRPr sz="11550">
          <a:solidFill>
            <a:schemeClr val="tx1"/>
          </a:solidFill>
          <a:latin typeface="+mn-lt"/>
          <a:ea typeface="+mn-ea"/>
          <a:cs typeface="+mn-cs"/>
        </a:defRPr>
      </a:lvl1pPr>
      <a:lvl2pPr marL="2675335" indent="-1028700" algn="l" defTabSz="3292079" rtl="0" eaLnBrk="0" fontAlgn="base" hangingPunct="0">
        <a:spcBef>
          <a:spcPct val="20000"/>
        </a:spcBef>
        <a:spcAft>
          <a:spcPct val="0"/>
        </a:spcAft>
        <a:buChar char="–"/>
        <a:defRPr sz="10125">
          <a:solidFill>
            <a:schemeClr val="tx1"/>
          </a:solidFill>
          <a:latin typeface="+mn-lt"/>
        </a:defRPr>
      </a:lvl2pPr>
      <a:lvl3pPr marL="4114800" indent="-822722" algn="l" defTabSz="3292079" rtl="0" eaLnBrk="0" fontAlgn="base" hangingPunct="0">
        <a:spcBef>
          <a:spcPct val="20000"/>
        </a:spcBef>
        <a:spcAft>
          <a:spcPct val="0"/>
        </a:spcAft>
        <a:buChar char="•"/>
        <a:defRPr sz="8700">
          <a:solidFill>
            <a:schemeClr val="tx1"/>
          </a:solidFill>
          <a:latin typeface="+mn-lt"/>
        </a:defRPr>
      </a:lvl3pPr>
      <a:lvl4pPr marL="5761435" indent="-822722" algn="l" defTabSz="3292079" rtl="0" eaLnBrk="0" fontAlgn="base" hangingPunct="0">
        <a:spcBef>
          <a:spcPct val="20000"/>
        </a:spcBef>
        <a:spcAft>
          <a:spcPct val="0"/>
        </a:spcAft>
        <a:buChar char="–"/>
        <a:defRPr sz="7200">
          <a:solidFill>
            <a:schemeClr val="tx1"/>
          </a:solidFill>
          <a:latin typeface="+mn-lt"/>
        </a:defRPr>
      </a:lvl4pPr>
      <a:lvl5pPr marL="7406879" indent="-822722" algn="l" defTabSz="3292079" rtl="0" eaLnBrk="0" fontAlgn="base" hangingPunct="0">
        <a:spcBef>
          <a:spcPct val="20000"/>
        </a:spcBef>
        <a:spcAft>
          <a:spcPct val="0"/>
        </a:spcAft>
        <a:buChar char="»"/>
        <a:defRPr sz="7200">
          <a:solidFill>
            <a:schemeClr val="tx1"/>
          </a:solidFill>
          <a:latin typeface="+mn-lt"/>
        </a:defRPr>
      </a:lvl5pPr>
      <a:lvl6pPr marL="7749779" indent="-822722" algn="l" defTabSz="3292079" rtl="0" fontAlgn="base">
        <a:spcBef>
          <a:spcPct val="20000"/>
        </a:spcBef>
        <a:spcAft>
          <a:spcPct val="0"/>
        </a:spcAft>
        <a:buChar char="»"/>
        <a:defRPr sz="7200">
          <a:solidFill>
            <a:schemeClr val="tx1"/>
          </a:solidFill>
          <a:latin typeface="+mn-lt"/>
        </a:defRPr>
      </a:lvl6pPr>
      <a:lvl7pPr marL="8092679" indent="-822722" algn="l" defTabSz="3292079" rtl="0" fontAlgn="base">
        <a:spcBef>
          <a:spcPct val="20000"/>
        </a:spcBef>
        <a:spcAft>
          <a:spcPct val="0"/>
        </a:spcAft>
        <a:buChar char="»"/>
        <a:defRPr sz="7200">
          <a:solidFill>
            <a:schemeClr val="tx1"/>
          </a:solidFill>
          <a:latin typeface="+mn-lt"/>
        </a:defRPr>
      </a:lvl7pPr>
      <a:lvl8pPr marL="8435579" indent="-822722" algn="l" defTabSz="3292079" rtl="0" fontAlgn="base">
        <a:spcBef>
          <a:spcPct val="20000"/>
        </a:spcBef>
        <a:spcAft>
          <a:spcPct val="0"/>
        </a:spcAft>
        <a:buChar char="»"/>
        <a:defRPr sz="7200">
          <a:solidFill>
            <a:schemeClr val="tx1"/>
          </a:solidFill>
          <a:latin typeface="+mn-lt"/>
        </a:defRPr>
      </a:lvl8pPr>
      <a:lvl9pPr marL="8778479" indent="-822722" algn="l" defTabSz="3292079" rtl="0" fontAlgn="base">
        <a:spcBef>
          <a:spcPct val="20000"/>
        </a:spcBef>
        <a:spcAft>
          <a:spcPct val="0"/>
        </a:spcAft>
        <a:buChar char="»"/>
        <a:defRPr sz="7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gif"/><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xmlns:p15="http://schemas.microsoft.com/office/powerpoint/2012/main" xmlns:p14="http://schemas.microsoft.com/office/powerpoint/2010/main" xmlns="" id="{F78D3B24-9243-4566-851C-9230892405FF}"/>
              </a:ext>
            </a:extLst>
          </p:cNvPr>
          <p:cNvSpPr>
            <a:spLocks noChangeArrowheads="1"/>
          </p:cNvSpPr>
          <p:nvPr/>
        </p:nvSpPr>
        <p:spPr bwMode="auto">
          <a:xfrm>
            <a:off x="0" y="3173"/>
            <a:ext cx="43891200" cy="6668559"/>
          </a:xfrm>
          <a:prstGeom prst="rect">
            <a:avLst/>
          </a:prstGeom>
          <a:solidFill>
            <a:srgbClr val="4B4B4B"/>
          </a:solidFill>
          <a:ln w="38100">
            <a:noFill/>
            <a:miter lim="800000"/>
          </a:ln>
        </p:spPr>
        <p:txBody>
          <a:bodyPr lIns="137160" tIns="68580" rIns="137160" bIns="68580" anchor="ctr"/>
          <a:lstStyle>
            <a:defPPr>
              <a:defRPr kern="1200" smtId="4294967295"/>
            </a:defPPr>
          </a:lstStyle>
          <a:p>
            <a:pPr algn="ctr" defTabSz="4703763"/>
            <a:endParaRPr lang="en-US" sz="5400" b="1" dirty="0">
              <a:solidFill>
                <a:schemeClr val="tx2"/>
              </a:solidFill>
              <a:latin typeface="Gill Sans" pitchFamily="34" charset="0"/>
            </a:endParaRPr>
          </a:p>
        </p:txBody>
      </p:sp>
      <p:sp>
        <p:nvSpPr>
          <p:cNvPr id="18" name="TextBox 19">
            <a:extLst>
              <a:ext uri="{FF2B5EF4-FFF2-40B4-BE49-F238E27FC236}">
                <a16:creationId xmlns:a16="http://schemas.microsoft.com/office/drawing/2014/main" xmlns:p15="http://schemas.microsoft.com/office/powerpoint/2012/main" xmlns:p14="http://schemas.microsoft.com/office/powerpoint/2010/main" xmlns="" id="{B5A0DB97-A7B2-41E6-881B-2B07D8307FEC}"/>
              </a:ext>
            </a:extLst>
          </p:cNvPr>
          <p:cNvSpPr txBox="1">
            <a:spLocks noChangeArrowheads="1"/>
          </p:cNvSpPr>
          <p:nvPr/>
        </p:nvSpPr>
        <p:spPr bwMode="auto">
          <a:xfrm>
            <a:off x="609600" y="7929621"/>
            <a:ext cx="9601200" cy="69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Advances in the Internet of Things (IoT) technology have established a mean for widespread usage. Popular examples include smart watches and smart home systems. Also, one of the most promising part of the technology is wearable smart sensors. These devices are pocket-sized, can communicate with other devices, and are wearable as the name suggested. These features provided huge possibilities. Heart-rate of people with heart diseases can be tracked and the nearest ambulance can be in milliseconds, in an automated way. Athletes’ sports performance can be tracked in real-time. </a:t>
            </a:r>
          </a:p>
          <a:p>
            <a:pPr algn="just">
              <a:lnSpc>
                <a:spcPct val="110000"/>
              </a:lnSpc>
            </a:pPr>
            <a:endParaRPr lang="tr-TR" sz="2400" dirty="0" smtClean="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 major problem is on inferring a meaningful results from the information collected from the sensors. Using the sensors, all the movements of the joints can be tracked. However, recognition of movements and distinguishing one from the other is a challenge. </a:t>
            </a: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In the project, the approach is on applying machine learning and deep learning algorithms to recognize the movement correctly. </a:t>
            </a:r>
          </a:p>
        </p:txBody>
      </p:sp>
      <p:sp>
        <p:nvSpPr>
          <p:cNvPr id="20" name="Text Placeholder 5">
            <a:extLst>
              <a:ext uri="{FF2B5EF4-FFF2-40B4-BE49-F238E27FC236}">
                <a16:creationId xmlns:a16="http://schemas.microsoft.com/office/drawing/2014/main" xmlns:p15="http://schemas.microsoft.com/office/powerpoint/2012/main" xmlns:p14="http://schemas.microsoft.com/office/powerpoint/2010/main" xmlns="" id="{2F2F82DA-ED7B-4BDE-9EED-3BB1F8DACB64}"/>
              </a:ext>
            </a:extLst>
          </p:cNvPr>
          <p:cNvSpPr txBox="1"/>
          <p:nvPr/>
        </p:nvSpPr>
        <p:spPr>
          <a:xfrm>
            <a:off x="3657600" y="430492"/>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tr-TR" sz="8500" dirty="0" smtClean="0">
                <a:solidFill>
                  <a:schemeClr val="bg1"/>
                </a:solidFill>
                <a:latin typeface="Bree Serif" panose="02000503040000020004" pitchFamily="2" charset="0"/>
              </a:rPr>
              <a:t>Activity Recognition</a:t>
            </a:r>
          </a:p>
          <a:p>
            <a:pPr algn="ctr" defTabSz="3761086">
              <a:spcBef>
                <a:spcPct val="20000"/>
              </a:spcBef>
              <a:defRPr/>
            </a:pPr>
            <a:r>
              <a:rPr lang="tr-TR" sz="8500" dirty="0" smtClean="0">
                <a:solidFill>
                  <a:schemeClr val="bg1"/>
                </a:solidFill>
                <a:latin typeface="Bree Serif" panose="02000503040000020004" pitchFamily="2" charset="0"/>
              </a:rPr>
              <a:t>Using E-Textile Sensors</a:t>
            </a:r>
            <a:endParaRPr lang="en-US" sz="8500" dirty="0">
              <a:solidFill>
                <a:schemeClr val="bg1"/>
              </a:solidFill>
              <a:latin typeface="Bree Serif" panose="02000503040000020004" pitchFamily="2" charset="0"/>
            </a:endParaRPr>
          </a:p>
        </p:txBody>
      </p:sp>
      <p:sp>
        <p:nvSpPr>
          <p:cNvPr id="21" name="Text Placeholder 5">
            <a:extLst>
              <a:ext uri="{FF2B5EF4-FFF2-40B4-BE49-F238E27FC236}">
                <a16:creationId xmlns:a16="http://schemas.microsoft.com/office/drawing/2014/main" xmlns:p15="http://schemas.microsoft.com/office/powerpoint/2012/main" xmlns:p14="http://schemas.microsoft.com/office/powerpoint/2010/main" xmlns="" id="{610415D0-7E26-42B1-B5B0-E2EFA85D580A}"/>
              </a:ext>
            </a:extLst>
          </p:cNvPr>
          <p:cNvSpPr txBox="1"/>
          <p:nvPr/>
        </p:nvSpPr>
        <p:spPr>
          <a:xfrm>
            <a:off x="3806088" y="3617491"/>
            <a:ext cx="36576000" cy="2634567"/>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tr-TR" sz="5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Hakan ERÖZTEKİN</a:t>
            </a:r>
          </a:p>
          <a:p>
            <a:pPr algn="ctr">
              <a:defRPr/>
            </a:pPr>
            <a:r>
              <a:rPr lang="tr-TR" sz="56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Consultant: Assoc. Prof. Gökhan İNCE</a:t>
            </a:r>
            <a:r>
              <a:rPr lang="tr-TR" sz="3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r>
            <a:br>
              <a:rPr lang="tr-TR" sz="3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tr-TR" sz="48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Istanbul Technical University – Department of Computer Engineering</a:t>
            </a:r>
            <a:endParaRPr lang="en-US" sz="3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17218827" y="8537602"/>
            <a:ext cx="9312756" cy="90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Open Sans" panose="020B0606030504020204" pitchFamily="34" charset="0"/>
                <a:ea typeface="Open Sans" panose="020B0606030504020204" pitchFamily="34" charset="0"/>
                <a:cs typeface="Open Sans" panose="020B0606030504020204" pitchFamily="34" charset="0"/>
              </a:rPr>
              <a:t>The project is a work with multiple aspects: </a:t>
            </a:r>
            <a:r>
              <a:rPr lang="en-US" sz="2400" b="1" dirty="0">
                <a:latin typeface="Open Sans" panose="020B0606030504020204" pitchFamily="34" charset="0"/>
                <a:ea typeface="Open Sans" panose="020B0606030504020204" pitchFamily="34" charset="0"/>
                <a:cs typeface="Open Sans" panose="020B0606030504020204" pitchFamily="34" charset="0"/>
              </a:rPr>
              <a:t>data collection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data</a:t>
            </a:r>
            <a:r>
              <a:rPr lang="en-US" sz="2400"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preprocessing</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b="1" dirty="0">
                <a:latin typeface="Open Sans" panose="020B0606030504020204" pitchFamily="34" charset="0"/>
                <a:ea typeface="Open Sans" panose="020B0606030504020204" pitchFamily="34" charset="0"/>
                <a:cs typeface="Open Sans" panose="020B0606030504020204" pitchFamily="34" charset="0"/>
              </a:rPr>
              <a:t>model training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b="1" dirty="0">
                <a:latin typeface="Open Sans" panose="020B0606030504020204" pitchFamily="34" charset="0"/>
                <a:ea typeface="Open Sans" panose="020B0606030504020204" pitchFamily="34" charset="0"/>
                <a:cs typeface="Open Sans" panose="020B0606030504020204" pitchFamily="34" charset="0"/>
              </a:rPr>
              <a:t>data visualization</a:t>
            </a:r>
            <a:r>
              <a:rPr lang="en-US" sz="2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26" name="TextBox 19">
            <a:extLst>
              <a:ext uri="{FF2B5EF4-FFF2-40B4-BE49-F238E27FC236}">
                <a16:creationId xmlns:a16="http://schemas.microsoft.com/office/drawing/2014/main" xmlns:p15="http://schemas.microsoft.com/office/powerpoint/2012/main" xmlns:p14="http://schemas.microsoft.com/office/powerpoint/2010/main" xmlns="" id="{640B5B6F-8D2C-4ED3-831D-A021B2B245EB}"/>
              </a:ext>
            </a:extLst>
          </p:cNvPr>
          <p:cNvSpPr txBox="1">
            <a:spLocks noChangeArrowheads="1"/>
          </p:cNvSpPr>
          <p:nvPr/>
        </p:nvSpPr>
        <p:spPr bwMode="auto">
          <a:xfrm>
            <a:off x="33637192" y="7593245"/>
            <a:ext cx="9601200" cy="13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Using the Random Forest approach, </a:t>
            </a:r>
            <a:r>
              <a:rPr lang="tr-TR" sz="2400" b="1" dirty="0" smtClean="0">
                <a:latin typeface="Open Sans" panose="020B0606030504020204" pitchFamily="34" charset="0"/>
                <a:ea typeface="Open Sans" panose="020B0606030504020204" pitchFamily="34" charset="0"/>
                <a:cs typeface="Open Sans" panose="020B0606030504020204" pitchFamily="34" charset="0"/>
              </a:rPr>
              <a:t>9</a:t>
            </a:r>
            <a:r>
              <a:rPr lang="en-US" sz="2400" b="1" dirty="0" smtClean="0">
                <a:latin typeface="Open Sans" panose="020B0606030504020204" pitchFamily="34" charset="0"/>
                <a:ea typeface="Open Sans" panose="020B0606030504020204" pitchFamily="34" charset="0"/>
                <a:cs typeface="Open Sans" panose="020B0606030504020204" pitchFamily="34" charset="0"/>
              </a:rPr>
              <a:t>9.9</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tr-TR" sz="2400" b="1" dirty="0" smtClean="0">
                <a:latin typeface="Open Sans" panose="020B0606030504020204" pitchFamily="34" charset="0"/>
                <a:ea typeface="Open Sans" panose="020B0606030504020204" pitchFamily="34" charset="0"/>
                <a:cs typeface="Open Sans" panose="020B0606030504020204" pitchFamily="34" charset="0"/>
              </a:rPr>
              <a:t>accuracy </a:t>
            </a:r>
            <a:r>
              <a:rPr lang="tr-TR" sz="2400" dirty="0" smtClean="0">
                <a:latin typeface="Open Sans" panose="020B0606030504020204" pitchFamily="34" charset="0"/>
                <a:ea typeface="Open Sans" panose="020B0606030504020204" pitchFamily="34" charset="0"/>
                <a:cs typeface="Open Sans" panose="020B0606030504020204" pitchFamily="34" charset="0"/>
              </a:rPr>
              <a:t>is </a:t>
            </a:r>
            <a:r>
              <a:rPr lang="en-US" sz="2400" dirty="0" smtClean="0">
                <a:latin typeface="Open Sans" panose="020B0606030504020204" pitchFamily="34" charset="0"/>
                <a:ea typeface="Open Sans" panose="020B0606030504020204" pitchFamily="34" charset="0"/>
                <a:cs typeface="Open Sans" panose="020B0606030504020204" pitchFamily="34" charset="0"/>
              </a:rPr>
              <a:t>achieved</a:t>
            </a:r>
            <a:r>
              <a:rPr lang="tr-TR" sz="2400" dirty="0" smtClean="0">
                <a:latin typeface="Open Sans" panose="020B0606030504020204" pitchFamily="34" charset="0"/>
                <a:ea typeface="Open Sans" panose="020B0606030504020204" pitchFamily="34" charset="0"/>
                <a:cs typeface="Open Sans" panose="020B0606030504020204" pitchFamily="34" charset="0"/>
              </a:rPr>
              <a:t>.</a:t>
            </a:r>
            <a:r>
              <a:rPr lang="en-US" sz="2400" dirty="0" smtClean="0">
                <a:latin typeface="Open Sans" panose="020B0606030504020204" pitchFamily="34" charset="0"/>
                <a:ea typeface="Open Sans" panose="020B0606030504020204" pitchFamily="34" charset="0"/>
                <a:cs typeface="Open Sans" panose="020B0606030504020204" pitchFamily="34" charset="0"/>
              </a:rPr>
              <a:t> To prevent possible overfitting, model is adjusted and </a:t>
            </a:r>
            <a:r>
              <a:rPr lang="en-US" sz="2400" b="1" dirty="0" smtClean="0">
                <a:latin typeface="Open Sans" panose="020B0606030504020204" pitchFamily="34" charset="0"/>
                <a:ea typeface="Open Sans" panose="020B0606030504020204" pitchFamily="34" charset="0"/>
                <a:cs typeface="Open Sans" panose="020B0606030504020204" pitchFamily="34" charset="0"/>
              </a:rPr>
              <a:t>95% accuracy</a:t>
            </a:r>
            <a:r>
              <a:rPr lang="en-US" sz="2400" dirty="0" smtClean="0">
                <a:latin typeface="Open Sans" panose="020B0606030504020204" pitchFamily="34" charset="0"/>
                <a:ea typeface="Open Sans" panose="020B0606030504020204" pitchFamily="34" charset="0"/>
                <a:cs typeface="Open Sans" panose="020B0606030504020204" pitchFamily="34" charset="0"/>
              </a:rPr>
              <a:t> is acquired.</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19">
            <a:extLst>
              <a:ext uri="{FF2B5EF4-FFF2-40B4-BE49-F238E27FC236}">
                <a16:creationId xmlns:a16="http://schemas.microsoft.com/office/drawing/2014/main" xmlns:p15="http://schemas.microsoft.com/office/powerpoint/2012/main" xmlns:p14="http://schemas.microsoft.com/office/powerpoint/2010/main" xmlns="" id="{760AD0DD-879B-4A1D-ADBC-A4CE7D10F05F}"/>
              </a:ext>
            </a:extLst>
          </p:cNvPr>
          <p:cNvSpPr txBox="1">
            <a:spLocks noChangeArrowheads="1"/>
          </p:cNvSpPr>
          <p:nvPr/>
        </p:nvSpPr>
        <p:spPr bwMode="auto">
          <a:xfrm>
            <a:off x="578001" y="18044792"/>
            <a:ext cx="9601200" cy="17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 project is an endeavor to recognize human activities correctly. There are 3 movements; movement, walking and squat. As it can be seen, each movement has its own characteristics but is also has a repetitive pattern.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19">
            <a:extLst>
              <a:ext uri="{FF2B5EF4-FFF2-40B4-BE49-F238E27FC236}">
                <a16:creationId xmlns:a16="http://schemas.microsoft.com/office/drawing/2014/main" xmlns:p15="http://schemas.microsoft.com/office/powerpoint/2012/main" xmlns:p14="http://schemas.microsoft.com/office/powerpoint/2010/main" xmlns="" id="{DF897FBC-C1EA-4CD0-ACDA-F85507AD4936}"/>
              </a:ext>
            </a:extLst>
          </p:cNvPr>
          <p:cNvSpPr txBox="1">
            <a:spLocks noChangeArrowheads="1"/>
          </p:cNvSpPr>
          <p:nvPr/>
        </p:nvSpPr>
        <p:spPr bwMode="auto">
          <a:xfrm>
            <a:off x="33589422" y="22767978"/>
            <a:ext cx="5787734" cy="537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 project outshines for its scalability. It can be used to recognize many more activities, even the heart movements when the data is provided. </a:t>
            </a: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Thus, in near future, the project would be useful to recognize heart-rate anomalies in the people with heart diseases, </a:t>
            </a:r>
            <a:r>
              <a:rPr lang="en-US" sz="2400" dirty="0" smtClean="0">
                <a:latin typeface="Open Sans" panose="020B0606030504020204" pitchFamily="34" charset="0"/>
                <a:ea typeface="Open Sans" panose="020B0606030504020204" pitchFamily="34" charset="0"/>
                <a:cs typeface="Open Sans" panose="020B0606030504020204" pitchFamily="34" charset="0"/>
              </a:rPr>
              <a:t>detect</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accidents</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smtClean="0">
                <a:latin typeface="Open Sans" panose="020B0606030504020204" pitchFamily="34" charset="0"/>
                <a:ea typeface="Open Sans" panose="020B0606030504020204" pitchFamily="34" charset="0"/>
                <a:cs typeface="Open Sans" panose="020B0606030504020204" pitchFamily="34" charset="0"/>
              </a:rPr>
              <a:t>(like falling from the stairs) in the elderly people who live alone to inform the nearest hospital and track gym performance metrics </a:t>
            </a:r>
            <a:r>
              <a:rPr lang="tr-TR" sz="2400" dirty="0">
                <a:latin typeface="Open Sans" panose="020B0606030504020204" pitchFamily="34" charset="0"/>
                <a:ea typeface="Open Sans" panose="020B0606030504020204" pitchFamily="34" charset="0"/>
                <a:cs typeface="Open Sans" panose="020B0606030504020204" pitchFamily="34" charset="0"/>
              </a:rPr>
              <a:t>of </a:t>
            </a:r>
            <a:r>
              <a:rPr lang="tr-TR" sz="2400" dirty="0" smtClean="0">
                <a:latin typeface="Open Sans" panose="020B0606030504020204" pitchFamily="34" charset="0"/>
                <a:ea typeface="Open Sans" panose="020B0606030504020204" pitchFamily="34" charset="0"/>
                <a:cs typeface="Open Sans" panose="020B0606030504020204" pitchFamily="34" charset="0"/>
              </a:rPr>
              <a:t>athletes and give feedback for improvements.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6">
            <a:extLst>
              <a:ext uri="{FF2B5EF4-FFF2-40B4-BE49-F238E27FC236}">
                <a16:creationId xmlns:a16="http://schemas.microsoft.com/office/drawing/2014/main" xmlns:p15="http://schemas.microsoft.com/office/powerpoint/2012/main" xmlns:p14="http://schemas.microsoft.com/office/powerpoint/2010/main" xmlns="" id="{72A12B13-CB91-4177-B985-2E38309645AD}"/>
              </a:ext>
            </a:extLst>
          </p:cNvPr>
          <p:cNvSpPr>
            <a:spLocks noChangeArrowheads="1"/>
          </p:cNvSpPr>
          <p:nvPr/>
        </p:nvSpPr>
        <p:spPr bwMode="auto">
          <a:xfrm>
            <a:off x="0" y="32004000"/>
            <a:ext cx="43891200" cy="914400"/>
          </a:xfrm>
          <a:prstGeom prst="rect">
            <a:avLst/>
          </a:prstGeom>
          <a:solidFill>
            <a:srgbClr val="C8C8C8"/>
          </a:solidFill>
          <a:ln w="38100">
            <a:noFill/>
            <a:miter lim="800000"/>
          </a:ln>
        </p:spPr>
        <p:txBody>
          <a:bodyPr lIns="137160" tIns="68580" rIns="137160" bIns="68580" anchor="ctr"/>
          <a:lstStyle>
            <a:defPPr>
              <a:defRPr kern="1200" smtId="4294967295"/>
            </a:defPPr>
          </a:lstStyle>
          <a:p>
            <a:pPr algn="ctr" defTabSz="4703763"/>
            <a:endParaRPr lang="en-US" sz="5400" b="1" dirty="0">
              <a:solidFill>
                <a:schemeClr val="tx2"/>
              </a:solidFill>
              <a:latin typeface="Gill Sans" pitchFamily="34" charset="0"/>
            </a:endParaRPr>
          </a:p>
        </p:txBody>
      </p:sp>
      <p:sp>
        <p:nvSpPr>
          <p:cNvPr id="2" name="TextBox 1">
            <a:extLst>
              <a:ext uri="{FF2B5EF4-FFF2-40B4-BE49-F238E27FC236}">
                <a16:creationId xmlns:a16="http://schemas.microsoft.com/office/drawing/2014/main" xmlns:p15="http://schemas.microsoft.com/office/powerpoint/2012/main" xmlns:p14="http://schemas.microsoft.com/office/powerpoint/2010/main" xmlns="" id="{BEF75E56-6D9B-44B9-909D-DE81651577F2}"/>
              </a:ext>
            </a:extLst>
          </p:cNvPr>
          <p:cNvSpPr txBox="1"/>
          <p:nvPr/>
        </p:nvSpPr>
        <p:spPr>
          <a:xfrm>
            <a:off x="1106620" y="16718888"/>
            <a:ext cx="3602589"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INTRODUCTION</a:t>
            </a:r>
            <a:endParaRPr lang="en-US" sz="3600" dirty="0">
              <a:solidFill>
                <a:srgbClr val="B41E1E"/>
              </a:solidFill>
              <a:latin typeface="Bree Serif" panose="02000503040000020004" pitchFamily="2" charset="0"/>
            </a:endParaRPr>
          </a:p>
        </p:txBody>
      </p:sp>
      <p:sp>
        <p:nvSpPr>
          <p:cNvPr id="40" name="TextBox 39">
            <a:extLst>
              <a:ext uri="{FF2B5EF4-FFF2-40B4-BE49-F238E27FC236}">
                <a16:creationId xmlns:a16="http://schemas.microsoft.com/office/drawing/2014/main" xmlns:p15="http://schemas.microsoft.com/office/powerpoint/2012/main" xmlns:p14="http://schemas.microsoft.com/office/powerpoint/2010/main" xmlns="" id="{CDD95001-5D30-415B-9BF2-D7DCE99B916F}"/>
              </a:ext>
            </a:extLst>
          </p:cNvPr>
          <p:cNvSpPr txBox="1"/>
          <p:nvPr/>
        </p:nvSpPr>
        <p:spPr>
          <a:xfrm>
            <a:off x="1106620" y="6795449"/>
            <a:ext cx="2541401"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SUMMARY</a:t>
            </a:r>
            <a:endParaRPr lang="en-US" sz="3600" dirty="0">
              <a:solidFill>
                <a:srgbClr val="B41E1E"/>
              </a:solidFill>
              <a:latin typeface="Bree Serif" panose="02000503040000020004" pitchFamily="2" charset="0"/>
            </a:endParaRPr>
          </a:p>
        </p:txBody>
      </p:sp>
      <p:sp>
        <p:nvSpPr>
          <p:cNvPr id="41" name="TextBox 40">
            <a:extLst>
              <a:ext uri="{FF2B5EF4-FFF2-40B4-BE49-F238E27FC236}">
                <a16:creationId xmlns:a16="http://schemas.microsoft.com/office/drawing/2014/main" xmlns:p15="http://schemas.microsoft.com/office/powerpoint/2012/main" xmlns:p14="http://schemas.microsoft.com/office/powerpoint/2010/main" xmlns="" id="{0AF5ADB6-F153-486E-992C-4F9B3036D232}"/>
              </a:ext>
            </a:extLst>
          </p:cNvPr>
          <p:cNvSpPr txBox="1"/>
          <p:nvPr/>
        </p:nvSpPr>
        <p:spPr>
          <a:xfrm>
            <a:off x="12088569" y="6795451"/>
            <a:ext cx="3625031"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METHODOLOGY</a:t>
            </a:r>
            <a:endParaRPr lang="en-US" sz="3600" dirty="0">
              <a:solidFill>
                <a:srgbClr val="B41E1E"/>
              </a:solidFill>
              <a:latin typeface="Bree Serif" panose="02000503040000020004" pitchFamily="2" charset="0"/>
            </a:endParaRPr>
          </a:p>
        </p:txBody>
      </p:sp>
      <p:sp>
        <p:nvSpPr>
          <p:cNvPr id="43" name="TextBox 42">
            <a:extLst>
              <a:ext uri="{FF2B5EF4-FFF2-40B4-BE49-F238E27FC236}">
                <a16:creationId xmlns:a16="http://schemas.microsoft.com/office/drawing/2014/main" xmlns:p15="http://schemas.microsoft.com/office/powerpoint/2012/main" xmlns:p14="http://schemas.microsoft.com/office/powerpoint/2010/main" xmlns="" id="{615ECB2F-EF20-4B8B-A2FC-E77AB64D4176}"/>
              </a:ext>
            </a:extLst>
          </p:cNvPr>
          <p:cNvSpPr txBox="1"/>
          <p:nvPr/>
        </p:nvSpPr>
        <p:spPr>
          <a:xfrm>
            <a:off x="34170950" y="6795450"/>
            <a:ext cx="2199961"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RESULTS</a:t>
            </a:r>
            <a:endParaRPr lang="en-US" sz="3600" dirty="0">
              <a:solidFill>
                <a:srgbClr val="B41E1E"/>
              </a:solidFill>
              <a:latin typeface="Bree Serif" panose="02000503040000020004" pitchFamily="2" charset="0"/>
            </a:endParaRPr>
          </a:p>
        </p:txBody>
      </p:sp>
      <p:sp>
        <p:nvSpPr>
          <p:cNvPr id="44" name="TextBox 43">
            <a:extLst>
              <a:ext uri="{FF2B5EF4-FFF2-40B4-BE49-F238E27FC236}">
                <a16:creationId xmlns:a16="http://schemas.microsoft.com/office/drawing/2014/main" xmlns:p15="http://schemas.microsoft.com/office/powerpoint/2012/main" xmlns:p14="http://schemas.microsoft.com/office/powerpoint/2010/main" xmlns="" id="{60851042-BFEF-43EF-B727-0115C9F72DC2}"/>
              </a:ext>
            </a:extLst>
          </p:cNvPr>
          <p:cNvSpPr txBox="1"/>
          <p:nvPr/>
        </p:nvSpPr>
        <p:spPr>
          <a:xfrm>
            <a:off x="34077513" y="21777364"/>
            <a:ext cx="4354397"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FUTURE RESEARCH</a:t>
            </a:r>
            <a:endParaRPr lang="en-US" sz="3600" dirty="0">
              <a:solidFill>
                <a:srgbClr val="B41E1E"/>
              </a:solidFill>
              <a:latin typeface="Bree Serif" panose="02000503040000020004" pitchFamily="2" charset="0"/>
            </a:endParaRPr>
          </a:p>
        </p:txBody>
      </p:sp>
      <p:grpSp>
        <p:nvGrpSpPr>
          <p:cNvPr id="27" name="Group 26">
            <a:extLst>
              <a:ext uri="{FF2B5EF4-FFF2-40B4-BE49-F238E27FC236}">
                <a16:creationId xmlns:a16="http://schemas.microsoft.com/office/drawing/2014/main" xmlns:p15="http://schemas.microsoft.com/office/powerpoint/2012/main" xmlns:p14="http://schemas.microsoft.com/office/powerpoint/2010/main" xmlns="" id="{8D7A7BCC-6743-40D2-B9B0-2867AAA4D632}"/>
              </a:ext>
            </a:extLst>
          </p:cNvPr>
          <p:cNvGrpSpPr/>
          <p:nvPr/>
        </p:nvGrpSpPr>
        <p:grpSpPr>
          <a:xfrm>
            <a:off x="10781138" y="0"/>
            <a:ext cx="22328922" cy="32918400"/>
            <a:chOff x="10770519" y="0"/>
            <a:chExt cx="22328922" cy="32918400"/>
          </a:xfrm>
        </p:grpSpPr>
        <p:sp>
          <p:nvSpPr>
            <p:cNvPr id="29" name="TextBox 51">
              <a:extLst>
                <a:ext uri="{FF2B5EF4-FFF2-40B4-BE49-F238E27FC236}">
                  <a16:creationId xmlns:a16="http://schemas.microsoft.com/office/drawing/2014/main" xmlns:p15="http://schemas.microsoft.com/office/powerpoint/2012/main" xmlns:p14="http://schemas.microsoft.com/office/powerpoint/2010/main" xmlns="" id="{E4C4A74D-EA23-49E9-BBF7-AE282F8CE6C8}"/>
                </a:ext>
              </a:extLst>
            </p:cNvPr>
            <p:cNvSpPr txBox="1">
              <a:spLocks noChangeArrowheads="1"/>
            </p:cNvSpPr>
            <p:nvPr/>
          </p:nvSpPr>
          <p:spPr bwMode="auto">
            <a:xfrm rot="16200000">
              <a:off x="-5505801" y="16276320"/>
              <a:ext cx="32918400" cy="36576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eaLnBrk="1" hangingPunct="1"/>
              <a:r>
                <a:rPr lang="en-US" sz="1800" b="1" dirty="0">
                  <a:solidFill>
                    <a:schemeClr val="bg1"/>
                  </a:solidFill>
                  <a:latin typeface="Arial" pitchFamily="34" charset="0"/>
                </a:rPr>
                <a:t>TRIFOLD AREA – THIS GUIDE WILL BE REMOVED BEFORE PRINTING – TRIFOLD AREA – THIS GUIDE WILL BE REMOVED BEFORE PRINTING – TRIFOLD AREA – THIS GUIDE WILL BE REMOVED BEFORE PRINTING – TRIFOLD AREA – THIS GUIDE WILL BE REMOVED BEFORE PRINTING – TRIFOLD </a:t>
              </a:r>
            </a:p>
          </p:txBody>
        </p:sp>
        <p:sp>
          <p:nvSpPr>
            <p:cNvPr id="31" name="TextBox 51">
              <a:extLst>
                <a:ext uri="{FF2B5EF4-FFF2-40B4-BE49-F238E27FC236}">
                  <a16:creationId xmlns:a16="http://schemas.microsoft.com/office/drawing/2014/main" xmlns:p15="http://schemas.microsoft.com/office/powerpoint/2012/main" xmlns:p14="http://schemas.microsoft.com/office/powerpoint/2010/main" xmlns="" id="{904CF93A-9750-48ED-AC6A-235688D1D322}"/>
                </a:ext>
              </a:extLst>
            </p:cNvPr>
            <p:cNvSpPr txBox="1">
              <a:spLocks noChangeArrowheads="1"/>
            </p:cNvSpPr>
            <p:nvPr/>
          </p:nvSpPr>
          <p:spPr bwMode="auto">
            <a:xfrm rot="16200000">
              <a:off x="16457361" y="16276320"/>
              <a:ext cx="32918400" cy="36576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eaLnBrk="1" hangingPunct="1"/>
              <a:r>
                <a:rPr lang="en-US" sz="1800" b="1" dirty="0">
                  <a:solidFill>
                    <a:schemeClr val="bg1"/>
                  </a:solidFill>
                  <a:latin typeface="Arial" pitchFamily="34" charset="0"/>
                </a:rPr>
                <a:t>TRIFOLD AREA – THIS GUIDE WILL BE REMOVED BEFORE PRINTING – TRIFOLD AREA – THIS GUIDE WILL BE REMOVED BEFORE PRINTING – TRIFOLD AREA – THIS GUIDE WILL BE REMOVED BEFORE PRINTING – TRIFOLD AREA – THIS GUIDE WILL BE REMOVED BEFORE PRINTING – TRIFOLD </a:t>
              </a:r>
            </a:p>
          </p:txBody>
        </p:sp>
      </p:grpSp>
      <p:pic>
        <p:nvPicPr>
          <p:cNvPr id="3" name="Picture 2"/>
          <p:cNvPicPr>
            <a:picLocks noChangeAspect="1"/>
          </p:cNvPicPr>
          <p:nvPr/>
        </p:nvPicPr>
        <p:blipFill>
          <a:blip r:embed="rId2"/>
          <a:stretch>
            <a:fillRect/>
          </a:stretch>
        </p:blipFill>
        <p:spPr>
          <a:xfrm>
            <a:off x="2857500" y="-25675"/>
            <a:ext cx="5143500" cy="6747388"/>
          </a:xfrm>
          <a:prstGeom prst="rect">
            <a:avLst/>
          </a:prstGeom>
        </p:spPr>
      </p:pic>
      <p:pic>
        <p:nvPicPr>
          <p:cNvPr id="23" name="Picture 22"/>
          <p:cNvPicPr>
            <a:picLocks noChangeAspect="1"/>
          </p:cNvPicPr>
          <p:nvPr/>
        </p:nvPicPr>
        <p:blipFill>
          <a:blip r:embed="rId3"/>
          <a:stretch>
            <a:fillRect/>
          </a:stretch>
        </p:blipFill>
        <p:spPr>
          <a:xfrm>
            <a:off x="-77273" y="20194863"/>
            <a:ext cx="11294866" cy="5097953"/>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8438" y="8335882"/>
            <a:ext cx="4964290" cy="10436731"/>
          </a:xfrm>
          <a:prstGeom prst="rect">
            <a:avLst/>
          </a:prstGeom>
        </p:spPr>
      </p:pic>
      <p:sp>
        <p:nvSpPr>
          <p:cNvPr id="37" name="TextBox 19">
            <a:extLst>
              <a:ext uri="{FF2B5EF4-FFF2-40B4-BE49-F238E27FC236}">
                <a16:creationId xmlns:a16="http://schemas.microsoft.com/office/drawing/2014/main" xmlns:p15="http://schemas.microsoft.com/office/powerpoint/2012/main" xmlns:p14="http://schemas.microsoft.com/office/powerpoint/2010/main" xmlns="" id="{DF897FBC-C1EA-4CD0-ACDA-F85507AD4936}"/>
              </a:ext>
            </a:extLst>
          </p:cNvPr>
          <p:cNvSpPr txBox="1">
            <a:spLocks noChangeArrowheads="1"/>
          </p:cNvSpPr>
          <p:nvPr/>
        </p:nvSpPr>
        <p:spPr bwMode="auto">
          <a:xfrm>
            <a:off x="33595706" y="29041398"/>
            <a:ext cx="9601200" cy="252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I would like to give special thanks to my advisor Assoc. Prof. Gökhan İNCE. I want to thank Dr. Özgür ATALAY, Uğur AYVAZ and Kadir ÖZLEM for their support during the project. I also want to express my gratitude to my colleague Orçun ÖZDEMİR for his backup for the machine learning. Lastly, I am grateful for my faculty, university and also all my family.</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xmlns:p15="http://schemas.microsoft.com/office/powerpoint/2012/main" xmlns:p14="http://schemas.microsoft.com/office/powerpoint/2010/main" xmlns="" id="{60851042-BFEF-43EF-B727-0115C9F72DC2}"/>
              </a:ext>
            </a:extLst>
          </p:cNvPr>
          <p:cNvSpPr txBox="1"/>
          <p:nvPr/>
        </p:nvSpPr>
        <p:spPr>
          <a:xfrm>
            <a:off x="34077513" y="28251270"/>
            <a:ext cx="5098191"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tr-TR" sz="3600" dirty="0" smtClean="0">
                <a:solidFill>
                  <a:srgbClr val="B41E1E"/>
                </a:solidFill>
                <a:latin typeface="Bree Serif" panose="02000503040000020004" pitchFamily="2" charset="0"/>
              </a:rPr>
              <a:t>ACKNOWLEDGEMENTS</a:t>
            </a:r>
            <a:endParaRPr lang="en-US" sz="3600" dirty="0">
              <a:solidFill>
                <a:srgbClr val="B41E1E"/>
              </a:solidFill>
              <a:latin typeface="Bree Serif" panose="02000503040000020004" pitchFamily="2" charset="0"/>
            </a:endParaRPr>
          </a:p>
        </p:txBody>
      </p:sp>
      <p:sp>
        <p:nvSpPr>
          <p:cNvPr id="45"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11732475" y="18666129"/>
            <a:ext cx="3812325"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smtClean="0">
                <a:latin typeface="Open Sans" panose="020B0606030504020204" pitchFamily="34" charset="0"/>
                <a:ea typeface="Open Sans" panose="020B0606030504020204" pitchFamily="34" charset="0"/>
                <a:cs typeface="Open Sans" panose="020B0606030504020204" pitchFamily="34" charset="0"/>
              </a:rPr>
              <a:t>Figu</a:t>
            </a:r>
            <a:r>
              <a:rPr lang="tr-TR" sz="2400" b="1" dirty="0" smtClean="0">
                <a:latin typeface="Open Sans" panose="020B0606030504020204" pitchFamily="34" charset="0"/>
                <a:ea typeface="Open Sans" panose="020B0606030504020204" pitchFamily="34" charset="0"/>
                <a:cs typeface="Open Sans" panose="020B0606030504020204" pitchFamily="34" charset="0"/>
              </a:rPr>
              <a:t>re </a:t>
            </a:r>
            <a:r>
              <a:rPr lang="en-US" sz="2400" b="1" dirty="0" smtClean="0">
                <a:latin typeface="Open Sans" panose="020B0606030504020204" pitchFamily="34" charset="0"/>
                <a:ea typeface="Open Sans" panose="020B0606030504020204" pitchFamily="34" charset="0"/>
                <a:cs typeface="Open Sans" panose="020B0606030504020204" pitchFamily="34" charset="0"/>
              </a:rPr>
              <a:t>3</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smtClean="0">
                <a:latin typeface="Open Sans" panose="020B0606030504020204" pitchFamily="34" charset="0"/>
                <a:ea typeface="Open Sans" panose="020B0606030504020204" pitchFamily="34" charset="0"/>
                <a:cs typeface="Open Sans" panose="020B0606030504020204" pitchFamily="34" charset="0"/>
              </a:rPr>
              <a:t>Data Collection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3242943" y="25309065"/>
            <a:ext cx="4654434"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b="1" dirty="0" smtClean="0">
                <a:latin typeface="Open Sans" panose="020B0606030504020204" pitchFamily="34" charset="0"/>
                <a:ea typeface="Open Sans" panose="020B0606030504020204" pitchFamily="34" charset="0"/>
                <a:cs typeface="Open Sans" panose="020B0606030504020204" pitchFamily="34" charset="0"/>
              </a:rPr>
              <a:t>Figure 1: </a:t>
            </a:r>
            <a:r>
              <a:rPr lang="tr-TR" sz="2400" dirty="0" smtClean="0">
                <a:latin typeface="Open Sans" panose="020B0606030504020204" pitchFamily="34" charset="0"/>
                <a:ea typeface="Open Sans" panose="020B0606030504020204" pitchFamily="34" charset="0"/>
                <a:cs typeface="Open Sans" panose="020B0606030504020204" pitchFamily="34" charset="0"/>
              </a:rPr>
              <a:t>Movement patterns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2231" y="19615581"/>
            <a:ext cx="8593354" cy="11135439"/>
          </a:xfrm>
          <a:prstGeom prst="rect">
            <a:avLst/>
          </a:prstGeom>
        </p:spPr>
      </p:pic>
      <p:sp>
        <p:nvSpPr>
          <p:cNvPr id="35"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13896198" y="30725467"/>
            <a:ext cx="4107507"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b="1" dirty="0"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6</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Model training</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20073846" y="20982347"/>
            <a:ext cx="6403357" cy="334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 excel files only have two features (columns of data) left and right knee capacitance values.</a:t>
            </a: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Using </a:t>
            </a:r>
            <a:r>
              <a:rPr lang="tr-TR" sz="2400" b="1" dirty="0" smtClean="0">
                <a:latin typeface="Open Sans" panose="020B0606030504020204" pitchFamily="34" charset="0"/>
                <a:ea typeface="Open Sans" panose="020B0606030504020204" pitchFamily="34" charset="0"/>
                <a:cs typeface="Open Sans" panose="020B0606030504020204" pitchFamily="34" charset="0"/>
              </a:rPr>
              <a:t>Feature Extraction Project</a:t>
            </a:r>
            <a:r>
              <a:rPr lang="tr-TR" sz="2400" dirty="0" smtClean="0">
                <a:latin typeface="Open Sans" panose="020B0606030504020204" pitchFamily="34" charset="0"/>
                <a:ea typeface="Open Sans" panose="020B0606030504020204" pitchFamily="34" charset="0"/>
                <a:cs typeface="Open Sans" panose="020B0606030504020204" pitchFamily="34" charset="0"/>
              </a:rPr>
              <a:t>, developed during the project, 8 more features are extracted for each leg using rolling window approach. Thus, data with </a:t>
            </a:r>
            <a:r>
              <a:rPr lang="tr-TR" sz="2400" b="1" dirty="0" smtClean="0">
                <a:latin typeface="Open Sans" panose="020B0606030504020204" pitchFamily="34" charset="0"/>
                <a:ea typeface="Open Sans" panose="020B0606030504020204" pitchFamily="34" charset="0"/>
                <a:cs typeface="Open Sans" panose="020B0606030504020204" pitchFamily="34" charset="0"/>
              </a:rPr>
              <a:t>18 features is acquired</a:t>
            </a:r>
            <a:r>
              <a:rPr lang="tr-TR"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72764" y="22697169"/>
            <a:ext cx="4983338" cy="6003031"/>
          </a:xfrm>
          <a:prstGeom prst="rect">
            <a:avLst/>
          </a:prstGeom>
        </p:spPr>
      </p:pic>
      <p:sp>
        <p:nvSpPr>
          <p:cNvPr id="42"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27447749" y="28700200"/>
            <a:ext cx="4232901"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b="1" dirty="0"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7</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smtClean="0">
                <a:latin typeface="Open Sans" panose="020B0606030504020204" pitchFamily="34" charset="0"/>
                <a:ea typeface="Open Sans" panose="020B0606030504020204" pitchFamily="34" charset="0"/>
                <a:cs typeface="Open Sans" panose="020B0606030504020204" pitchFamily="34" charset="0"/>
              </a:rPr>
              <a:t>Extracted Features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20073846" y="25084395"/>
            <a:ext cx="6403357" cy="37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Then the data is split for train and test parts and used on the Random Forest model.</a:t>
            </a: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In addition to that, for LSTM, data is transformed to a </a:t>
            </a:r>
            <a:r>
              <a:rPr lang="tr-TR" sz="2400" b="1" dirty="0" smtClean="0">
                <a:latin typeface="Open Sans" panose="020B0606030504020204" pitchFamily="34" charset="0"/>
                <a:ea typeface="Open Sans" panose="020B0606030504020204" pitchFamily="34" charset="0"/>
                <a:cs typeface="Open Sans" panose="020B0606030504020204" pitchFamily="34" charset="0"/>
              </a:rPr>
              <a:t>time series problem</a:t>
            </a:r>
            <a:r>
              <a:rPr lang="tr-TR" sz="2400" dirty="0" smtClean="0">
                <a:latin typeface="Open Sans" panose="020B0606030504020204" pitchFamily="34" charset="0"/>
                <a:ea typeface="Open Sans" panose="020B0606030504020204" pitchFamily="34" charset="0"/>
                <a:cs typeface="Open Sans" panose="020B0606030504020204" pitchFamily="34" charset="0"/>
              </a:rPr>
              <a:t>. For that, sliding window protocol is used with 2-second window size and 50% overlap between each window. </a:t>
            </a:r>
          </a:p>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After, the data is used in the LSTM model.</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72276" y="8990023"/>
            <a:ext cx="7158637" cy="5368978"/>
          </a:xfrm>
          <a:prstGeom prst="rect">
            <a:avLst/>
          </a:prstGeom>
        </p:spPr>
      </p:pic>
      <p:sp>
        <p:nvSpPr>
          <p:cNvPr id="51"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35198711" y="14201067"/>
            <a:ext cx="6324600"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b="1" dirty="0"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8</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smtClean="0">
                <a:latin typeface="Open Sans" panose="020B0606030504020204" pitchFamily="34" charset="0"/>
                <a:ea typeface="Open Sans" panose="020B0606030504020204" pitchFamily="34" charset="0"/>
                <a:cs typeface="Open Sans" panose="020B0606030504020204" pitchFamily="34" charset="0"/>
              </a:rPr>
              <a:t>Random Forest Confusion Matrix</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19">
            <a:extLst>
              <a:ext uri="{FF2B5EF4-FFF2-40B4-BE49-F238E27FC236}">
                <a16:creationId xmlns:a16="http://schemas.microsoft.com/office/drawing/2014/main" xmlns:p15="http://schemas.microsoft.com/office/powerpoint/2012/main" xmlns:p14="http://schemas.microsoft.com/office/powerpoint/2010/main" xmlns="" id="{640B5B6F-8D2C-4ED3-831D-A021B2B245EB}"/>
              </a:ext>
            </a:extLst>
          </p:cNvPr>
          <p:cNvSpPr txBox="1">
            <a:spLocks noChangeArrowheads="1"/>
          </p:cNvSpPr>
          <p:nvPr/>
        </p:nvSpPr>
        <p:spPr bwMode="auto">
          <a:xfrm>
            <a:off x="33589422" y="14924789"/>
            <a:ext cx="9601200"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smtClean="0">
                <a:latin typeface="Open Sans" panose="020B0606030504020204" pitchFamily="34" charset="0"/>
                <a:ea typeface="Open Sans" panose="020B0606030504020204" pitchFamily="34" charset="0"/>
                <a:cs typeface="Open Sans" panose="020B0606030504020204" pitchFamily="34" charset="0"/>
              </a:rPr>
              <a:t>The LSTM model produced </a:t>
            </a:r>
            <a:r>
              <a:rPr lang="tr-TR" sz="2400" b="1" dirty="0" smtClean="0">
                <a:latin typeface="Open Sans" panose="020B0606030504020204" pitchFamily="34" charset="0"/>
                <a:ea typeface="Open Sans" panose="020B0606030504020204" pitchFamily="34" charset="0"/>
                <a:cs typeface="Open Sans" panose="020B0606030504020204" pitchFamily="34" charset="0"/>
              </a:rPr>
              <a:t>64% </a:t>
            </a:r>
            <a:r>
              <a:rPr lang="tr-TR" sz="2400" b="1" dirty="0" smtClean="0">
                <a:latin typeface="Open Sans" panose="020B0606030504020204" pitchFamily="34" charset="0"/>
                <a:ea typeface="Open Sans" panose="020B0606030504020204" pitchFamily="34" charset="0"/>
                <a:cs typeface="Open Sans" panose="020B0606030504020204" pitchFamily="34" charset="0"/>
              </a:rPr>
              <a:t>accuracy</a:t>
            </a:r>
            <a:r>
              <a:rPr lang="tr-TR"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35101287" y="20985269"/>
            <a:ext cx="6324600"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400" b="1" dirty="0"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9</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smtClean="0">
                <a:latin typeface="Open Sans" panose="020B0606030504020204" pitchFamily="34" charset="0"/>
                <a:ea typeface="Open Sans" panose="020B0606030504020204" pitchFamily="34" charset="0"/>
                <a:cs typeface="Open Sans" panose="020B0606030504020204" pitchFamily="34" charset="0"/>
              </a:rPr>
              <a:t>LSTM Confusion Matrix</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698170" y="15370362"/>
            <a:ext cx="7467479" cy="5600609"/>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32461" y="16059329"/>
            <a:ext cx="3675752" cy="310537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683501" y="7035743"/>
            <a:ext cx="3760265" cy="6684916"/>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668290" y="13719155"/>
            <a:ext cx="3775476" cy="6711958"/>
          </a:xfrm>
          <a:prstGeom prst="rect">
            <a:avLst/>
          </a:prstGeom>
        </p:spPr>
      </p:pic>
      <p:pic>
        <p:nvPicPr>
          <p:cNvPr id="9" name="Picture 8"/>
          <p:cNvPicPr>
            <a:picLocks noChangeAspect="1"/>
          </p:cNvPicPr>
          <p:nvPr/>
        </p:nvPicPr>
        <p:blipFill>
          <a:blip r:embed="rId12"/>
          <a:stretch>
            <a:fillRect/>
          </a:stretch>
        </p:blipFill>
        <p:spPr>
          <a:xfrm>
            <a:off x="17264924" y="9982965"/>
            <a:ext cx="9480294" cy="4716678"/>
          </a:xfrm>
          <a:prstGeom prst="rect">
            <a:avLst/>
          </a:prstGeom>
        </p:spPr>
      </p:pic>
      <p:sp>
        <p:nvSpPr>
          <p:cNvPr id="48" name="TextBox 19">
            <a:extLst>
              <a:ext uri="{FF2B5EF4-FFF2-40B4-BE49-F238E27FC236}">
                <a16:creationId xmlns:a16="http://schemas.microsoft.com/office/drawing/2014/main" xmlns:p15="http://schemas.microsoft.com/office/powerpoint/2012/main" xmlns:p14="http://schemas.microsoft.com/office/powerpoint/2010/main" xmlns="" id="{760AD0DD-879B-4A1D-ADBC-A4CE7D10F05F}"/>
              </a:ext>
            </a:extLst>
          </p:cNvPr>
          <p:cNvSpPr txBox="1">
            <a:spLocks noChangeArrowheads="1"/>
          </p:cNvSpPr>
          <p:nvPr/>
        </p:nvSpPr>
        <p:spPr bwMode="auto">
          <a:xfrm>
            <a:off x="613003" y="26282367"/>
            <a:ext cx="9601200" cy="90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smtClean="0">
                <a:latin typeface="Open Sans" panose="020B0606030504020204" pitchFamily="34" charset="0"/>
                <a:ea typeface="Open Sans" panose="020B0606030504020204" pitchFamily="34" charset="0"/>
                <a:cs typeface="Open Sans" panose="020B0606030504020204" pitchFamily="34" charset="0"/>
              </a:rPr>
              <a:t>For</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the movement </a:t>
            </a:r>
            <a:r>
              <a:rPr lang="en-GB" sz="2400" dirty="0" smtClean="0">
                <a:latin typeface="Open Sans" panose="020B0606030504020204" pitchFamily="34" charset="0"/>
                <a:ea typeface="Open Sans" panose="020B0606030504020204" pitchFamily="34" charset="0"/>
                <a:cs typeface="Open Sans" panose="020B0606030504020204" pitchFamily="34" charset="0"/>
              </a:rPr>
              <a:t>classification</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a:latin typeface="Open Sans" panose="020B0606030504020204" pitchFamily="34" charset="0"/>
                <a:ea typeface="Open Sans" panose="020B0606030504020204" pitchFamily="34" charset="0"/>
                <a:cs typeface="Open Sans" panose="020B0606030504020204" pitchFamily="34" charset="0"/>
              </a:rPr>
              <a:t>problem, </a:t>
            </a:r>
            <a:r>
              <a:rPr lang="tr-TR" sz="2400" dirty="0">
                <a:latin typeface="Open Sans" panose="020B0606030504020204" pitchFamily="34" charset="0"/>
                <a:ea typeface="Open Sans" panose="020B0606030504020204" pitchFamily="34" charset="0"/>
                <a:cs typeface="Open Sans" panose="020B0606030504020204" pitchFamily="34" charset="0"/>
              </a:rPr>
              <a:t>Long</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Short</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noProof="1" smtClean="0">
                <a:latin typeface="Open Sans" panose="020B0606030504020204" pitchFamily="34" charset="0"/>
                <a:ea typeface="Open Sans" panose="020B0606030504020204" pitchFamily="34" charset="0"/>
                <a:cs typeface="Open Sans" panose="020B0606030504020204" pitchFamily="34" charset="0"/>
              </a:rPr>
              <a:t>Term</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a:latin typeface="Open Sans" panose="020B0606030504020204" pitchFamily="34" charset="0"/>
                <a:ea typeface="Open Sans" panose="020B0606030504020204" pitchFamily="34" charset="0"/>
                <a:cs typeface="Open Sans" panose="020B0606030504020204" pitchFamily="34" charset="0"/>
              </a:rPr>
              <a:t>Memory (LSTM) </a:t>
            </a:r>
            <a:r>
              <a:rPr lang="tr-TR" sz="2400" dirty="0" err="1">
                <a:latin typeface="Open Sans" panose="020B0606030504020204" pitchFamily="34" charset="0"/>
                <a:ea typeface="Open Sans" panose="020B0606030504020204" pitchFamily="34" charset="0"/>
                <a:cs typeface="Open Sans" panose="020B0606030504020204" pitchFamily="34" charset="0"/>
              </a:rPr>
              <a:t>and</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Random</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Forest</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algorithms </a:t>
            </a:r>
            <a:r>
              <a:rPr lang="tr-TR" sz="2400" dirty="0" err="1" smtClean="0">
                <a:latin typeface="Open Sans" panose="020B0606030504020204" pitchFamily="34" charset="0"/>
                <a:ea typeface="Open Sans" panose="020B0606030504020204" pitchFamily="34" charset="0"/>
                <a:cs typeface="Open Sans" panose="020B0606030504020204" pitchFamily="34" charset="0"/>
              </a:rPr>
              <a:t>are</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selected</a:t>
            </a:r>
            <a:r>
              <a:rPr lang="tr-TR" sz="2400" dirty="0" smtClean="0">
                <a:latin typeface="Open Sans" panose="020B0606030504020204" pitchFamily="34" charset="0"/>
                <a:ea typeface="Open Sans" panose="020B0606030504020204" pitchFamily="34" charset="0"/>
                <a:cs typeface="Open Sans" panose="020B0606030504020204" pitchFamily="34" charset="0"/>
              </a:rPr>
              <a: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17175572" y="14882980"/>
            <a:ext cx="9540053"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tr-TR" sz="2400" b="1" dirty="0" err="1"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2</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Model prototype</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22887800" y="19558382"/>
            <a:ext cx="4965073" cy="4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tr-TR" sz="2400" b="1" dirty="0" err="1"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4</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err="1" smtClean="0">
                <a:latin typeface="Open Sans" panose="020B0606030504020204" pitchFamily="34" charset="0"/>
                <a:ea typeface="Open Sans" panose="020B0606030504020204" pitchFamily="34" charset="0"/>
                <a:cs typeface="Open Sans" panose="020B0606030504020204" pitchFamily="34" charset="0"/>
              </a:rPr>
              <a:t>Bluno</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6" name="Picture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856518" y="21668730"/>
            <a:ext cx="3651384" cy="5756410"/>
          </a:xfrm>
          <a:prstGeom prst="rect">
            <a:avLst/>
          </a:prstGeom>
        </p:spPr>
      </p:pic>
      <p:sp>
        <p:nvSpPr>
          <p:cNvPr id="57"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17175572" y="15628136"/>
            <a:ext cx="5825024" cy="415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dirty="0" err="1" smtClean="0">
                <a:latin typeface="Open Sans" panose="020B0606030504020204" pitchFamily="34" charset="0"/>
                <a:ea typeface="Open Sans" panose="020B0606030504020204" pitchFamily="34" charset="0"/>
                <a:cs typeface="Open Sans" panose="020B0606030504020204" pitchFamily="34" charset="0"/>
              </a:rPr>
              <a:t>To</a:t>
            </a:r>
            <a:r>
              <a:rPr lang="tr-TR" sz="2400" dirty="0" smtClean="0">
                <a:latin typeface="Open Sans" panose="020B0606030504020204" pitchFamily="34" charset="0"/>
                <a:ea typeface="Open Sans" panose="020B0606030504020204" pitchFamily="34" charset="0"/>
                <a:cs typeface="Open Sans" panose="020B0606030504020204" pitchFamily="34" charset="0"/>
              </a:rPr>
              <a:t> </a:t>
            </a:r>
            <a:r>
              <a:rPr lang="tr-TR" sz="2400" dirty="0">
                <a:latin typeface="Open Sans" panose="020B0606030504020204" pitchFamily="34" charset="0"/>
                <a:ea typeface="Open Sans" panose="020B0606030504020204" pitchFamily="34" charset="0"/>
                <a:cs typeface="Open Sans" panose="020B0606030504020204" pitchFamily="34" charset="0"/>
              </a:rPr>
              <a:t>start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measurement</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elastic</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sensors</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are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attached</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to</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knees</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sensors</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measure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capacitance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values</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that</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vary</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during</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knee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movements</a:t>
            </a:r>
            <a:r>
              <a:rPr lang="tr-TR" sz="2400" dirty="0">
                <a:latin typeface="Open Sans" panose="020B0606030504020204" pitchFamily="34" charset="0"/>
                <a:ea typeface="Open Sans" panose="020B0606030504020204" pitchFamily="34" charset="0"/>
                <a:cs typeface="Open Sans" panose="020B0606030504020204" pitchFamily="34" charset="0"/>
              </a:rPr>
              <a:t>. Through </a:t>
            </a:r>
            <a:r>
              <a:rPr lang="tr-TR" sz="2400" dirty="0" err="1">
                <a:latin typeface="Open Sans" panose="020B0606030504020204" pitchFamily="34" charset="0"/>
                <a:ea typeface="Open Sans" panose="020B0606030504020204" pitchFamily="34" charset="0"/>
                <a:cs typeface="Open Sans" panose="020B0606030504020204" pitchFamily="34" charset="0"/>
              </a:rPr>
              <a:t>Bluno</a:t>
            </a:r>
            <a:r>
              <a:rPr lang="tr-TR" sz="2400" dirty="0">
                <a:latin typeface="Open Sans" panose="020B0606030504020204" pitchFamily="34" charset="0"/>
                <a:ea typeface="Open Sans" panose="020B0606030504020204" pitchFamily="34" charset="0"/>
                <a:cs typeface="Open Sans" panose="020B0606030504020204" pitchFamily="34" charset="0"/>
              </a:rPr>
              <a:t>, an </a:t>
            </a:r>
            <a:r>
              <a:rPr lang="tr-TR" sz="2400" dirty="0" err="1">
                <a:latin typeface="Open Sans" panose="020B0606030504020204" pitchFamily="34" charset="0"/>
                <a:ea typeface="Open Sans" panose="020B0606030504020204" pitchFamily="34" charset="0"/>
                <a:cs typeface="Open Sans" panose="020B0606030504020204" pitchFamily="34" charset="0"/>
              </a:rPr>
              <a:t>Arduino</a:t>
            </a:r>
            <a:r>
              <a:rPr lang="tr-TR" sz="2400" dirty="0">
                <a:latin typeface="Open Sans" panose="020B0606030504020204" pitchFamily="34" charset="0"/>
                <a:ea typeface="Open Sans" panose="020B0606030504020204" pitchFamily="34" charset="0"/>
                <a:cs typeface="Open Sans" panose="020B0606030504020204" pitchFamily="34" charset="0"/>
              </a:rPr>
              <a:t> UNO-</a:t>
            </a:r>
            <a:r>
              <a:rPr lang="tr-TR" sz="2400" dirty="0" err="1">
                <a:latin typeface="Open Sans" panose="020B0606030504020204" pitchFamily="34" charset="0"/>
                <a:ea typeface="Open Sans" panose="020B0606030504020204" pitchFamily="34" charset="0"/>
                <a:cs typeface="Open Sans" panose="020B0606030504020204" pitchFamily="34" charset="0"/>
              </a:rPr>
              <a:t>like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device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with</a:t>
            </a:r>
            <a:r>
              <a:rPr lang="tr-TR" sz="2400" dirty="0">
                <a:latin typeface="Open Sans" panose="020B0606030504020204" pitchFamily="34" charset="0"/>
                <a:ea typeface="Open Sans" panose="020B0606030504020204" pitchFamily="34" charset="0"/>
                <a:cs typeface="Open Sans" panose="020B0606030504020204" pitchFamily="34" charset="0"/>
              </a:rPr>
              <a:t> Bluetooth </a:t>
            </a:r>
            <a:r>
              <a:rPr lang="tr-TR" sz="2400" dirty="0" err="1">
                <a:latin typeface="Open Sans" panose="020B0606030504020204" pitchFamily="34" charset="0"/>
                <a:ea typeface="Open Sans" panose="020B0606030504020204" pitchFamily="34" charset="0"/>
                <a:cs typeface="Open Sans" panose="020B0606030504020204" pitchFamily="34" charset="0"/>
              </a:rPr>
              <a:t>feature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the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measurement</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values</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are</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transferred</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to</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computer</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and</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saved</a:t>
            </a:r>
            <a:r>
              <a:rPr lang="tr-TR" sz="2400" dirty="0">
                <a:latin typeface="Open Sans" panose="020B0606030504020204" pitchFamily="34" charset="0"/>
                <a:ea typeface="Open Sans" panose="020B0606030504020204" pitchFamily="34" charset="0"/>
                <a:cs typeface="Open Sans" panose="020B0606030504020204" pitchFamily="34" charset="0"/>
              </a:rPr>
              <a:t> as </a:t>
            </a:r>
            <a:r>
              <a:rPr lang="tr-TR" sz="2400" dirty="0" err="1">
                <a:latin typeface="Open Sans" panose="020B0606030504020204" pitchFamily="34" charset="0"/>
                <a:ea typeface="Open Sans" panose="020B0606030504020204" pitchFamily="34" charset="0"/>
                <a:cs typeface="Open Sans" panose="020B0606030504020204" pitchFamily="34" charset="0"/>
              </a:rPr>
              <a:t>excel</a:t>
            </a:r>
            <a:r>
              <a:rPr lang="tr-TR" sz="2400" dirty="0">
                <a:latin typeface="Open Sans" panose="020B0606030504020204" pitchFamily="34" charset="0"/>
                <a:ea typeface="Open Sans" panose="020B0606030504020204" pitchFamily="34" charset="0"/>
                <a:cs typeface="Open Sans" panose="020B0606030504020204" pitchFamily="34" charset="0"/>
              </a:rPr>
              <a:t> </a:t>
            </a:r>
            <a:r>
              <a:rPr lang="tr-TR" sz="2400" dirty="0" err="1">
                <a:latin typeface="Open Sans" panose="020B0606030504020204" pitchFamily="34" charset="0"/>
                <a:ea typeface="Open Sans" panose="020B0606030504020204" pitchFamily="34" charset="0"/>
                <a:cs typeface="Open Sans" panose="020B0606030504020204" pitchFamily="34" charset="0"/>
              </a:rPr>
              <a:t>files</a:t>
            </a:r>
            <a:r>
              <a:rPr lang="tr-TR" sz="2400" dirty="0">
                <a:latin typeface="Open Sans" panose="020B0606030504020204" pitchFamily="34" charset="0"/>
                <a:ea typeface="Open Sans" panose="020B0606030504020204" pitchFamily="34" charset="0"/>
                <a:cs typeface="Open Sans" panose="020B0606030504020204" pitchFamily="34" charset="0"/>
              </a:rPr>
              <a:t>.</a:t>
            </a: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8"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28342854" y="20602379"/>
            <a:ext cx="4552388" cy="13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tr-TR" sz="2400" b="1" dirty="0" err="1"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5</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Mobile application for data collection and visualization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19">
            <a:extLst>
              <a:ext uri="{FF2B5EF4-FFF2-40B4-BE49-F238E27FC236}">
                <a16:creationId xmlns:a16="http://schemas.microsoft.com/office/drawing/2014/main" xmlns:p15="http://schemas.microsoft.com/office/powerpoint/2012/main" xmlns:p14="http://schemas.microsoft.com/office/powerpoint/2010/main" xmlns="" id="{5D1CE166-D485-4064-AD66-93771439113B}"/>
              </a:ext>
            </a:extLst>
          </p:cNvPr>
          <p:cNvSpPr txBox="1">
            <a:spLocks noChangeArrowheads="1"/>
          </p:cNvSpPr>
          <p:nvPr/>
        </p:nvSpPr>
        <p:spPr bwMode="auto">
          <a:xfrm>
            <a:off x="39856518" y="27510067"/>
            <a:ext cx="4034682" cy="90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tr-TR" sz="2400" b="1" dirty="0" err="1" smtClean="0">
                <a:latin typeface="Open Sans" panose="020B0606030504020204" pitchFamily="34" charset="0"/>
                <a:ea typeface="Open Sans" panose="020B0606030504020204" pitchFamily="34" charset="0"/>
                <a:cs typeface="Open Sans" panose="020B0606030504020204" pitchFamily="34" charset="0"/>
              </a:rPr>
              <a:t>Figure</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b="1" dirty="0" smtClean="0">
                <a:latin typeface="Open Sans" panose="020B0606030504020204" pitchFamily="34" charset="0"/>
                <a:ea typeface="Open Sans" panose="020B0606030504020204" pitchFamily="34" charset="0"/>
                <a:cs typeface="Open Sans" panose="020B0606030504020204" pitchFamily="34" charset="0"/>
              </a:rPr>
              <a:t>10</a:t>
            </a:r>
            <a:r>
              <a:rPr lang="tr-TR" sz="2400" b="1" dirty="0" smtClean="0">
                <a:latin typeface="Open Sans" panose="020B0606030504020204" pitchFamily="34" charset="0"/>
                <a:ea typeface="Open Sans" panose="020B0606030504020204" pitchFamily="34" charset="0"/>
                <a:cs typeface="Open Sans" panose="020B0606030504020204" pitchFamily="34" charset="0"/>
              </a:rPr>
              <a:t>: </a:t>
            </a:r>
            <a:r>
              <a:rPr lang="en-US" sz="2400" dirty="0" smtClean="0">
                <a:latin typeface="Open Sans" panose="020B0606030504020204" pitchFamily="34" charset="0"/>
                <a:ea typeface="Open Sans" panose="020B0606030504020204" pitchFamily="34" charset="0"/>
                <a:cs typeface="Open Sans" panose="020B0606030504020204" pitchFamily="34" charset="0"/>
              </a:rPr>
              <a:t>A prototype with six sensors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ragmaticgraphite|09-2018"/>
</p:tagLst>
</file>

<file path=ppt/theme/theme1.xml><?xml version="1.0" encoding="utf-8"?>
<a:theme xmlns:a="http://schemas.openxmlformats.org/drawingml/2006/main" name="Default Desig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37</TotalTime>
  <Words>784</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Open Sans</vt:lpstr>
      <vt:lpstr>Gill Sans</vt:lpstr>
      <vt:lpstr>Bree Serif</vt:lpstr>
      <vt:lpstr>Arial</vt:lpstr>
      <vt:lpstr>Default Design</vt:lpstr>
      <vt:lpstr>PowerPoint Presentation</vt:lpstr>
    </vt:vector>
  </TitlesOfParts>
  <Company>Graphicsland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cikolatadam</cp:lastModifiedBy>
  <cp:revision>55</cp:revision>
  <dcterms:modified xsi:type="dcterms:W3CDTF">2019-06-14T03:42:05Z</dcterms:modified>
  <cp:category>scientific poster template</cp:category>
</cp:coreProperties>
</file>